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371" r:id="rId4"/>
    <p:sldId id="372" r:id="rId5"/>
    <p:sldId id="375" r:id="rId6"/>
    <p:sldId id="378" r:id="rId7"/>
    <p:sldId id="379" r:id="rId8"/>
    <p:sldId id="381" r:id="rId9"/>
    <p:sldId id="382" r:id="rId10"/>
    <p:sldId id="356" r:id="rId11"/>
    <p:sldId id="383" r:id="rId12"/>
    <p:sldId id="384" r:id="rId13"/>
    <p:sldId id="347" r:id="rId14"/>
    <p:sldId id="26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71" autoAdjust="0"/>
    <p:restoredTop sz="70799" autoAdjust="0"/>
  </p:normalViewPr>
  <p:slideViewPr>
    <p:cSldViewPr snapToGrid="0">
      <p:cViewPr>
        <p:scale>
          <a:sx n="100" d="100"/>
          <a:sy n="100" d="100"/>
        </p:scale>
        <p:origin x="293" y="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8AD27-5CBC-4AF8-8D6F-F490FF37D21E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1831-0FB0-4D7E-A53C-5B1966F1A8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0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1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83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0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6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3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823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28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7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52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71831-0FB0-4D7E-A53C-5B1966F1A8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1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4350" y="2936082"/>
            <a:ext cx="4298950" cy="766762"/>
          </a:xfrm>
          <a:prstGeom prst="rect">
            <a:avLst/>
          </a:prstGeom>
        </p:spPr>
        <p:txBody>
          <a:bodyPr anchor="b"/>
          <a:lstStyle>
            <a:lvl1pPr algn="ctr">
              <a:defRPr sz="3400"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单击此填写课程名称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0569" y="4073286"/>
            <a:ext cx="3067050" cy="332581"/>
          </a:xfrm>
        </p:spPr>
        <p:txBody>
          <a:bodyPr/>
          <a:lstStyle>
            <a:lvl1pPr marL="0" indent="0" algn="ctr">
              <a:buNone/>
              <a:defRPr sz="1800"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单击此处填写部门和作者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0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3911600"/>
            <a:ext cx="3721100" cy="294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"/>
            <a:ext cx="2768600" cy="110744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 rot="5400000">
            <a:off x="-69056" y="3252177"/>
            <a:ext cx="962441" cy="1552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38200" y="5653327"/>
            <a:ext cx="1784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2000" dirty="0">
                <a:solidFill>
                  <a:srgbClr val="7F7F7F"/>
                </a:solidFill>
                <a:latin typeface="Arial"/>
                <a:cs typeface="Arial"/>
              </a:rPr>
              <a:t>byZIROOM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109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ntent-back-withTex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8" cy="6856213"/>
          </a:xfrm>
          <a:prstGeom prst="rect">
            <a:avLst/>
          </a:prstGeom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11" name="Freeform 12"/>
          <p:cNvSpPr>
            <a:spLocks/>
          </p:cNvSpPr>
          <p:nvPr userDrawn="1"/>
        </p:nvSpPr>
        <p:spPr bwMode="gray">
          <a:xfrm>
            <a:off x="18" y="253525"/>
            <a:ext cx="205496" cy="792721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lt1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11588" y="255906"/>
            <a:ext cx="11980412" cy="597132"/>
          </a:xfrm>
          <a:prstGeom prst="rect">
            <a:avLst/>
          </a:prstGeom>
        </p:spPr>
        <p:txBody>
          <a:bodyPr wrap="square" lIns="0" tIns="60949" rIns="0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20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795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1" y="6501793"/>
            <a:ext cx="82829" cy="2609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99366" y="6445125"/>
            <a:ext cx="403378" cy="27697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/>
            <a:fld id="{259F4B34-A25D-4DEF-97BC-C4D92417BF9B}" type="slidenum">
              <a:rPr lang="en-US" sz="10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013634" y="6531451"/>
            <a:ext cx="1010199" cy="16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cap="all" dirty="0">
                <a:solidFill>
                  <a:srgbClr val="939598"/>
                </a:solidFill>
                <a:cs typeface="Arial" pitchFamily="34" charset="0"/>
              </a:rPr>
              <a:t>2013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21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pic>
        <p:nvPicPr>
          <p:cNvPr id="9" name="Picture 8" descr="content-back-withText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05514" y="253524"/>
            <a:ext cx="11986485" cy="599514"/>
          </a:xfrm>
          <a:prstGeom prst="rect">
            <a:avLst/>
          </a:prstGeom>
        </p:spPr>
      </p:pic>
      <p:sp>
        <p:nvSpPr>
          <p:cNvPr id="11" name="Freeform 12"/>
          <p:cNvSpPr>
            <a:spLocks/>
          </p:cNvSpPr>
          <p:nvPr userDrawn="1"/>
        </p:nvSpPr>
        <p:spPr bwMode="gray">
          <a:xfrm>
            <a:off x="18" y="253525"/>
            <a:ext cx="205496" cy="792721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" fmla="*/ 0 w 3881"/>
              <a:gd name="connsiteY0" fmla="*/ 2482 h 10000"/>
              <a:gd name="connsiteX1" fmla="*/ 0 w 3881"/>
              <a:gd name="connsiteY1" fmla="*/ 10000 h 10000"/>
              <a:gd name="connsiteX2" fmla="*/ 3881 w 3881"/>
              <a:gd name="connsiteY2" fmla="*/ 7593 h 10000"/>
              <a:gd name="connsiteX3" fmla="*/ 3881 w 3881"/>
              <a:gd name="connsiteY3" fmla="*/ 0 h 10000"/>
              <a:gd name="connsiteX4" fmla="*/ 0 w 3881"/>
              <a:gd name="connsiteY4" fmla="*/ 24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lt1"/>
              </a:solidFill>
              <a:latin typeface="Foundry Gridnik Medium" pitchFamily="50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11588" y="255906"/>
            <a:ext cx="11980411" cy="597132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20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invGray">
          <a:xfrm flipH="1">
            <a:off x="82827" y="6501795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invGray">
          <a:xfrm flipH="1">
            <a:off x="-1" y="6501793"/>
            <a:ext cx="82829" cy="2609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" fmla="*/ 0 w 6910"/>
              <a:gd name="connsiteY0" fmla="*/ 0 h 8544"/>
              <a:gd name="connsiteX1" fmla="*/ 6910 w 6910"/>
              <a:gd name="connsiteY1" fmla="*/ 2903 h 8544"/>
              <a:gd name="connsiteX2" fmla="*/ 6910 w 6910"/>
              <a:gd name="connsiteY2" fmla="*/ 8544 h 8544"/>
              <a:gd name="connsiteX3" fmla="*/ 0 w 6910"/>
              <a:gd name="connsiteY3" fmla="*/ 5780 h 8544"/>
              <a:gd name="connsiteX4" fmla="*/ 0 w 6910"/>
              <a:gd name="connsiteY4" fmla="*/ 0 h 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99366" y="6445125"/>
            <a:ext cx="403378" cy="27697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/>
            <a:fld id="{259F4B34-A25D-4DEF-97BC-C4D92417BF9B}" type="slidenum">
              <a:rPr lang="en-US" sz="10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013634" y="6531451"/>
            <a:ext cx="1010199" cy="16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cap="all" dirty="0">
                <a:solidFill>
                  <a:srgbClr val="939598"/>
                </a:solidFill>
                <a:cs typeface="Arial" pitchFamily="34" charset="0"/>
              </a:rPr>
              <a:t>2013 LENOVO INTERNAL.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76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/>
          <p:cNvSpPr>
            <a:spLocks/>
          </p:cNvSpPr>
          <p:nvPr userDrawn="1"/>
        </p:nvSpPr>
        <p:spPr bwMode="gray">
          <a:xfrm>
            <a:off x="19" y="190148"/>
            <a:ext cx="205496" cy="578391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6119 w 10000"/>
              <a:gd name="connsiteY0" fmla="*/ 1725 h 10000"/>
              <a:gd name="connsiteX1" fmla="*/ 0 w 10000"/>
              <a:gd name="connsiteY1" fmla="*/ 10000 h 10000"/>
              <a:gd name="connsiteX2" fmla="*/ 10000 w 10000"/>
              <a:gd name="connsiteY2" fmla="*/ 5619 h 10000"/>
              <a:gd name="connsiteX3" fmla="*/ 10000 w 10000"/>
              <a:gd name="connsiteY3" fmla="*/ 0 h 10000"/>
              <a:gd name="connsiteX4" fmla="*/ 6119 w 10000"/>
              <a:gd name="connsiteY4" fmla="*/ 1725 h 10000"/>
              <a:gd name="connsiteX0" fmla="*/ 0 w 3881"/>
              <a:gd name="connsiteY0" fmla="*/ 1725 h 7199"/>
              <a:gd name="connsiteX1" fmla="*/ 0 w 3881"/>
              <a:gd name="connsiteY1" fmla="*/ 7199 h 7199"/>
              <a:gd name="connsiteX2" fmla="*/ 3881 w 3881"/>
              <a:gd name="connsiteY2" fmla="*/ 5619 h 7199"/>
              <a:gd name="connsiteX3" fmla="*/ 3881 w 3881"/>
              <a:gd name="connsiteY3" fmla="*/ 0 h 7199"/>
              <a:gd name="connsiteX4" fmla="*/ 0 w 3881"/>
              <a:gd name="connsiteY4" fmla="*/ 1725 h 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" h="7199">
                <a:moveTo>
                  <a:pt x="0" y="1725"/>
                </a:moveTo>
                <a:lnTo>
                  <a:pt x="0" y="7199"/>
                </a:lnTo>
                <a:lnTo>
                  <a:pt x="3881" y="5619"/>
                </a:lnTo>
                <a:lnTo>
                  <a:pt x="3881" y="0"/>
                </a:lnTo>
                <a:lnTo>
                  <a:pt x="0" y="1725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lt1"/>
              </a:solidFill>
              <a:latin typeface="Foundry Gridnik Medium" pitchFamily="50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gray">
          <a:xfrm flipH="1">
            <a:off x="205508" y="191936"/>
            <a:ext cx="11986494" cy="44784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sp>
        <p:nvSpPr>
          <p:cNvPr id="7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83799" y="190816"/>
            <a:ext cx="11778733" cy="448964"/>
          </a:xfrm>
          <a:prstGeom prst="rect">
            <a:avLst/>
          </a:prstGeom>
        </p:spPr>
        <p:txBody>
          <a:bodyPr lIns="91436" tIns="45718" rIns="91436" bIns="45718" anchor="ctr" anchorCtr="0"/>
          <a:lstStyle>
            <a:lvl1pPr marL="0" algn="l" defTabSz="914362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914362" algn="l"/>
              </a:tabLst>
              <a:defRPr lang="en-US" sz="28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622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0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3" y="1733034"/>
            <a:ext cx="3100294" cy="31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6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1350" y="430134"/>
            <a:ext cx="10515600" cy="39536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Storyline: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号加粗，不可超过两行，句尾来可用句号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009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507999" cy="1127758"/>
          </a:xfrm>
          <a:prstGeom prst="rect">
            <a:avLst/>
          </a:prstGeom>
        </p:spPr>
      </p:pic>
      <p:pic>
        <p:nvPicPr>
          <p:cNvPr id="8" name="图片 7" descr="008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1475"/>
            <a:ext cx="12192000" cy="1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004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8" y="1074253"/>
            <a:ext cx="3872004" cy="387200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221226" y="2548590"/>
            <a:ext cx="3094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i="0" dirty="0">
                <a:solidFill>
                  <a:srgbClr val="FFCB00"/>
                </a:solidFill>
                <a:latin typeface="Arial"/>
                <a:cs typeface="Arial"/>
              </a:rPr>
              <a:t>Thanks!</a:t>
            </a:r>
            <a:endParaRPr lang="zh-CN" altLang="en-US" sz="5400" b="1" i="0" dirty="0">
              <a:solidFill>
                <a:srgbClr val="FFCB00"/>
              </a:solidFill>
              <a:latin typeface="Arial"/>
              <a:cs typeface="Arial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48255"/>
            <a:ext cx="381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8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46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9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6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37A3-93A0-445B-BB30-E259742013E3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F0712-2174-4B9B-8FFC-9770EA7F7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68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49" y="2936082"/>
            <a:ext cx="6927460" cy="766762"/>
          </a:xfrm>
        </p:spPr>
        <p:txBody>
          <a:bodyPr/>
          <a:lstStyle/>
          <a:p>
            <a:pPr algn="l"/>
            <a:r>
              <a:rPr lang="zh-CN" altLang="zh-CN" dirty="0"/>
              <a:t>质量部项目进展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A98ABEB-E6F1-451F-A7A0-D24AE31DE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9" y="4141866"/>
            <a:ext cx="3067050" cy="33258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效率平台研发组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7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UI</a:t>
            </a:r>
            <a:r>
              <a:rPr lang="zh-CN" altLang="en-US" dirty="0"/>
              <a:t>自动化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0B38AC-FFC4-44A6-B82C-4352C40E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05" y="573207"/>
            <a:ext cx="8075336" cy="60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UI</a:t>
            </a:r>
            <a:r>
              <a:rPr lang="zh-CN" altLang="en-US" dirty="0"/>
              <a:t>自动化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77CE3-CE96-420F-BBE1-BA2A4736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64" y="716280"/>
            <a:ext cx="7757832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2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UI</a:t>
            </a:r>
            <a:r>
              <a:rPr lang="zh-CN" altLang="en-US" dirty="0"/>
              <a:t>自动化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DEE3B2-E2C6-442B-89F2-8F52F822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90" y="0"/>
            <a:ext cx="4396908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API</a:t>
            </a:r>
            <a:r>
              <a:rPr lang="zh-CN" altLang="en-US" dirty="0"/>
              <a:t>管理平台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3F93D4-698A-4315-B78A-D5BB9B41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960967"/>
            <a:ext cx="10180320" cy="26280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1A4901-FDFB-4576-9D45-64D60BFD4712}"/>
              </a:ext>
            </a:extLst>
          </p:cNvPr>
          <p:cNvSpPr txBox="1"/>
          <p:nvPr/>
        </p:nvSpPr>
        <p:spPr>
          <a:xfrm>
            <a:off x="754380" y="3672840"/>
            <a:ext cx="9898380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、效率提升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接口统一化管理，便捷查询与参数生成，提升前后端开发效率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、质量保证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保障系统的正确性和稳定性，保证前后端接口更新的实时通知，杜绝因接口变动造成的前端崩溃问题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、数字化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精准统计模块化接口数量，功能模块接口数字化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、全量性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保障接口的全量性，数据完整性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、并行开发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自动 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Mock 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功能保证了前后端开发可以并行进行，加快了开发进度，缩短工期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782A7C-6228-4DBF-B606-451E53E7994E}"/>
              </a:ext>
            </a:extLst>
          </p:cNvPr>
          <p:cNvSpPr txBox="1"/>
          <p:nvPr/>
        </p:nvSpPr>
        <p:spPr>
          <a:xfrm>
            <a:off x="854765" y="2796540"/>
            <a:ext cx="148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后端开发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A11B0-F642-4D30-9553-E7675F37F71C}"/>
              </a:ext>
            </a:extLst>
          </p:cNvPr>
          <p:cNvSpPr txBox="1"/>
          <p:nvPr/>
        </p:nvSpPr>
        <p:spPr>
          <a:xfrm>
            <a:off x="9550510" y="2796540"/>
            <a:ext cx="148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FE/APP</a:t>
            </a:r>
            <a:r>
              <a:rPr lang="zh-CN" altLang="en-US" sz="1400" dirty="0">
                <a:solidFill>
                  <a:srgbClr val="FF0000"/>
                </a:solidFill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278140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53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85163" y="1177636"/>
            <a:ext cx="5583382" cy="4211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9419" y="2479963"/>
            <a:ext cx="1759527" cy="16071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5E891F-3CCD-4C22-B801-20741D456985}"/>
              </a:ext>
            </a:extLst>
          </p:cNvPr>
          <p:cNvSpPr txBox="1"/>
          <p:nvPr/>
        </p:nvSpPr>
        <p:spPr>
          <a:xfrm>
            <a:off x="4804475" y="1728061"/>
            <a:ext cx="636205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CI</a:t>
            </a:r>
            <a:r>
              <a:rPr lang="zh-CN" altLang="en-US" dirty="0"/>
              <a:t>持续集成平台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UI</a:t>
            </a:r>
            <a:r>
              <a:rPr lang="zh-CN" altLang="en-US" dirty="0"/>
              <a:t>自动化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API</a:t>
            </a:r>
            <a:r>
              <a:rPr lang="zh-CN" altLang="en-US" dirty="0"/>
              <a:t>管理平台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C8BA3C-3DA4-45BC-8662-0A030284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61" y="734798"/>
            <a:ext cx="7753878" cy="56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7821EF-8DD7-450B-8E90-609A801B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58" y="1153667"/>
            <a:ext cx="5400432" cy="50510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ADC73A-5549-4A7F-9EBF-799BCDE1E144}"/>
              </a:ext>
            </a:extLst>
          </p:cNvPr>
          <p:cNvSpPr txBox="1"/>
          <p:nvPr/>
        </p:nvSpPr>
        <p:spPr>
          <a:xfrm>
            <a:off x="6740132" y="1231159"/>
            <a:ext cx="46666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endParaRPr kumimoji="1"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的数据库由虚拟机迁移至物理机，解析时间由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分钟提升至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分钟，提升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由单点变为分布式；目前为三台物理机部署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lang="zh-CN" altLang="e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效率提升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专项扫描任务：避免重复运行命令，效率提升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Consumer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由单线程提升至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个线程消费，提速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数据库迁移至雅典娜，效率提升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并发写库，由</a:t>
            </a:r>
            <a:r>
              <a:rPr kumimoji="1"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分钟优化至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4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ADC73A-5549-4A7F-9EBF-799BCDE1E144}"/>
              </a:ext>
            </a:extLst>
          </p:cNvPr>
          <p:cNvSpPr txBox="1"/>
          <p:nvPr/>
        </p:nvSpPr>
        <p:spPr>
          <a:xfrm>
            <a:off x="893509" y="1207912"/>
            <a:ext cx="8932415" cy="443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任务触发方式精准到每个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e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源码下载精准到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的互斥锁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解决高并发大流量下扫描任务不被重复触发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当前只扫描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类项目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项目，精准绑定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的组织结构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稳定健壮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仓库切换为多仓库目录(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SNAPSHOT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单元测试覆盖率收集：动态装配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surefire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编译机无限重连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重点项目陈旧项目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问题太多，解析失败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60AC54-7AF5-432E-8681-EF91FCD7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81" y="2777892"/>
            <a:ext cx="4474974" cy="37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6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DECBA2-E77C-432D-816A-877C1C1E3966}"/>
              </a:ext>
            </a:extLst>
          </p:cNvPr>
          <p:cNvGrpSpPr/>
          <p:nvPr/>
        </p:nvGrpSpPr>
        <p:grpSpPr>
          <a:xfrm>
            <a:off x="940018" y="1771256"/>
            <a:ext cx="2348691" cy="4103763"/>
            <a:chOff x="595283" y="1964348"/>
            <a:chExt cx="2392959" cy="3744227"/>
          </a:xfrm>
        </p:grpSpPr>
        <p:sp>
          <p:nvSpPr>
            <p:cNvPr id="7" name="矩形: 圆角 2">
              <a:extLst>
                <a:ext uri="{FF2B5EF4-FFF2-40B4-BE49-F238E27FC236}">
                  <a16:creationId xmlns:a16="http://schemas.microsoft.com/office/drawing/2014/main" id="{31EE9C11-257E-47CF-A373-AEA53CF07D95}"/>
                </a:ext>
              </a:extLst>
            </p:cNvPr>
            <p:cNvSpPr/>
            <p:nvPr/>
          </p:nvSpPr>
          <p:spPr>
            <a:xfrm>
              <a:off x="595283" y="1964348"/>
              <a:ext cx="2367814" cy="3744227"/>
            </a:xfrm>
            <a:prstGeom prst="roundRect">
              <a:avLst>
                <a:gd name="adj" fmla="val 7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BCD52C5-B770-4038-A2DB-8E28ADFC9EAD}"/>
                </a:ext>
              </a:extLst>
            </p:cNvPr>
            <p:cNvSpPr/>
            <p:nvPr/>
          </p:nvSpPr>
          <p:spPr>
            <a:xfrm>
              <a:off x="595283" y="2343480"/>
              <a:ext cx="2392959" cy="510139"/>
            </a:xfrm>
            <a:prstGeom prst="rect">
              <a:avLst/>
            </a:prstGeom>
            <a:solidFill>
              <a:srgbClr val="F8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规范化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1B36755-9B2D-486F-B42B-9F9D31E25411}"/>
              </a:ext>
            </a:extLst>
          </p:cNvPr>
          <p:cNvSpPr/>
          <p:nvPr/>
        </p:nvSpPr>
        <p:spPr>
          <a:xfrm>
            <a:off x="1027716" y="2752522"/>
            <a:ext cx="2099308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只编写服务层单元测试用例，独立地测试代码库的每一小块，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并避免进行真实的数据库操作、文件系统操作，或者发送真实的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（使用模拟对象和桩来隔离这一部分）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51878D0-297F-4621-B2CA-998A115547C4}"/>
              </a:ext>
            </a:extLst>
          </p:cNvPr>
          <p:cNvGrpSpPr/>
          <p:nvPr/>
        </p:nvGrpSpPr>
        <p:grpSpPr>
          <a:xfrm>
            <a:off x="3730801" y="1771257"/>
            <a:ext cx="2324011" cy="4103762"/>
            <a:chOff x="571442" y="1964348"/>
            <a:chExt cx="2392959" cy="3744227"/>
          </a:xfrm>
        </p:grpSpPr>
        <p:sp>
          <p:nvSpPr>
            <p:cNvPr id="11" name="矩形: 圆角 2">
              <a:extLst>
                <a:ext uri="{FF2B5EF4-FFF2-40B4-BE49-F238E27FC236}">
                  <a16:creationId xmlns:a16="http://schemas.microsoft.com/office/drawing/2014/main" id="{76D2667E-6513-4C24-B43F-DA296F49D5B1}"/>
                </a:ext>
              </a:extLst>
            </p:cNvPr>
            <p:cNvSpPr/>
            <p:nvPr/>
          </p:nvSpPr>
          <p:spPr>
            <a:xfrm>
              <a:off x="595283" y="1964348"/>
              <a:ext cx="2367814" cy="3744227"/>
            </a:xfrm>
            <a:prstGeom prst="roundRect">
              <a:avLst>
                <a:gd name="adj" fmla="val 7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9ADED7B-936F-46DD-9FA8-63B0E88A7A30}"/>
                </a:ext>
              </a:extLst>
            </p:cNvPr>
            <p:cNvSpPr/>
            <p:nvPr/>
          </p:nvSpPr>
          <p:spPr>
            <a:xfrm>
              <a:off x="571442" y="2343480"/>
              <a:ext cx="2392959" cy="5101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有原则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AA6244A-AF80-4F15-8E52-C6518CAFA854}"/>
              </a:ext>
            </a:extLst>
          </p:cNvPr>
          <p:cNvSpPr/>
          <p:nvPr/>
        </p:nvSpPr>
        <p:spPr>
          <a:xfrm>
            <a:off x="3937731" y="2809164"/>
            <a:ext cx="1915468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保证代码所有路径都被测试到（包括正常路径和边缘路径），同时不应该和代码的实现有太紧密的耦合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7EAC64F-A7CD-4B01-8D8F-AC10C4604077}"/>
              </a:ext>
            </a:extLst>
          </p:cNvPr>
          <p:cNvGrpSpPr/>
          <p:nvPr/>
        </p:nvGrpSpPr>
        <p:grpSpPr>
          <a:xfrm>
            <a:off x="6582460" y="1771256"/>
            <a:ext cx="2299590" cy="4103761"/>
            <a:chOff x="595283" y="1964348"/>
            <a:chExt cx="2399876" cy="3744227"/>
          </a:xfrm>
        </p:grpSpPr>
        <p:sp>
          <p:nvSpPr>
            <p:cNvPr id="15" name="矩形: 圆角 2">
              <a:extLst>
                <a:ext uri="{FF2B5EF4-FFF2-40B4-BE49-F238E27FC236}">
                  <a16:creationId xmlns:a16="http://schemas.microsoft.com/office/drawing/2014/main" id="{D38D6505-E73A-4E6D-B8C9-119447D0C979}"/>
                </a:ext>
              </a:extLst>
            </p:cNvPr>
            <p:cNvSpPr/>
            <p:nvPr/>
          </p:nvSpPr>
          <p:spPr>
            <a:xfrm>
              <a:off x="595283" y="1964348"/>
              <a:ext cx="2367814" cy="3744227"/>
            </a:xfrm>
            <a:prstGeom prst="roundRect">
              <a:avLst>
                <a:gd name="adj" fmla="val 7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6C1A06-EC86-48E8-B77F-CA7B8971FEF4}"/>
                </a:ext>
              </a:extLst>
            </p:cNvPr>
            <p:cNvSpPr/>
            <p:nvPr/>
          </p:nvSpPr>
          <p:spPr>
            <a:xfrm>
              <a:off x="602200" y="2343480"/>
              <a:ext cx="2392959" cy="510139"/>
            </a:xfrm>
            <a:prstGeom prst="rect">
              <a:avLst/>
            </a:prstGeom>
            <a:solidFill>
              <a:srgbClr val="F89E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补旧账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A69109C-6727-4DF4-BB22-4C5C08A67401}"/>
              </a:ext>
            </a:extLst>
          </p:cNvPr>
          <p:cNvSpPr/>
          <p:nvPr/>
        </p:nvSpPr>
        <p:spPr>
          <a:xfrm>
            <a:off x="6715404" y="2781163"/>
            <a:ext cx="209930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只编写新代码测试用例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不编写陈旧代码单元测试用例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07E895-CDA8-4D9D-81ED-8A1E32939F4E}"/>
              </a:ext>
            </a:extLst>
          </p:cNvPr>
          <p:cNvGrpSpPr/>
          <p:nvPr/>
        </p:nvGrpSpPr>
        <p:grpSpPr>
          <a:xfrm>
            <a:off x="9378976" y="1816831"/>
            <a:ext cx="2292962" cy="4103760"/>
            <a:chOff x="595283" y="1964348"/>
            <a:chExt cx="2392959" cy="3744227"/>
          </a:xfrm>
        </p:grpSpPr>
        <p:sp>
          <p:nvSpPr>
            <p:cNvPr id="24" name="矩形: 圆角 2">
              <a:extLst>
                <a:ext uri="{FF2B5EF4-FFF2-40B4-BE49-F238E27FC236}">
                  <a16:creationId xmlns:a16="http://schemas.microsoft.com/office/drawing/2014/main" id="{1911902F-0C78-4DD7-A6F2-DF7BDA295C9D}"/>
                </a:ext>
              </a:extLst>
            </p:cNvPr>
            <p:cNvSpPr/>
            <p:nvPr/>
          </p:nvSpPr>
          <p:spPr>
            <a:xfrm>
              <a:off x="595283" y="1964348"/>
              <a:ext cx="2367814" cy="3744227"/>
            </a:xfrm>
            <a:prstGeom prst="roundRect">
              <a:avLst>
                <a:gd name="adj" fmla="val 7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8457873-3396-4FB6-9A91-C829CA0A98B8}"/>
                </a:ext>
              </a:extLst>
            </p:cNvPr>
            <p:cNvSpPr/>
            <p:nvPr/>
          </p:nvSpPr>
          <p:spPr>
            <a:xfrm>
              <a:off x="595283" y="2343480"/>
              <a:ext cx="2392959" cy="5101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分层测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886B2565-A79D-4400-8AF3-D2AE87CFC969}"/>
              </a:ext>
            </a:extLst>
          </p:cNvPr>
          <p:cNvSpPr/>
          <p:nvPr/>
        </p:nvSpPr>
        <p:spPr>
          <a:xfrm>
            <a:off x="9519969" y="2798096"/>
            <a:ext cx="1915468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使用契约测试对测试替身和真实实现进行覆盖，这样集成测试更快，更独立，更易理解和调试</a:t>
            </a:r>
          </a:p>
        </p:txBody>
      </p:sp>
    </p:spTree>
    <p:extLst>
      <p:ext uri="{BB962C8B-B14F-4D97-AF65-F5344CB8AC3E}">
        <p14:creationId xmlns:p14="http://schemas.microsoft.com/office/powerpoint/2010/main" val="122657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7E1C7C-5C9B-4A4E-BDD3-A2993CEF60CB}"/>
              </a:ext>
            </a:extLst>
          </p:cNvPr>
          <p:cNvSpPr txBox="1"/>
          <p:nvPr/>
        </p:nvSpPr>
        <p:spPr>
          <a:xfrm>
            <a:off x="998220" y="1264920"/>
            <a:ext cx="10347960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建议一：小批量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每次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Review 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的代码量要少</a:t>
            </a:r>
            <a:endParaRPr lang="en-US" altLang="zh-CN" sz="2000" i="0" dirty="0">
              <a:solidFill>
                <a:srgbClr val="3E3E3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	《Modern Code Review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：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A Case at Google》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论文介绍说，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Google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的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CR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活动中，有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35%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的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CR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仅仅修改了一个文件，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90%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的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CR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修改的文件数在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10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个文件以内，甚至有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10%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的 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CR 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仅仅修改了</a:t>
            </a:r>
            <a:r>
              <a:rPr lang="en-US" altLang="zh-CN" sz="1200" b="0" i="0" dirty="0">
                <a:solidFill>
                  <a:srgbClr val="3E3E3E"/>
                </a:solidFill>
                <a:effectLst/>
                <a:latin typeface="-apple-system-font"/>
              </a:rPr>
              <a:t>1</a:t>
            </a:r>
            <a:r>
              <a:rPr lang="zh-CN" altLang="en-US" sz="1200" b="0" i="0" dirty="0">
                <a:solidFill>
                  <a:srgbClr val="3E3E3E"/>
                </a:solidFill>
                <a:effectLst/>
                <a:latin typeface="-apple-system-font"/>
              </a:rPr>
              <a:t>行代码</a:t>
            </a:r>
            <a:endParaRPr lang="en-US" altLang="zh-CN" sz="1200" i="0" dirty="0">
              <a:solidFill>
                <a:srgbClr val="3E3E3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建议二：多批次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——Review 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要频繁发生</a:t>
            </a:r>
            <a:r>
              <a: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  <a:sym typeface="Helvetica Neue"/>
              </a:rPr>
              <a:t>代码规范性的保证</a:t>
            </a:r>
            <a:endParaRPr kumimoji="0" lang="en-US" altLang="zh-CN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  <a:sym typeface="Helvetica Neue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	Google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的每周每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Developer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的代码变更中位数是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3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个，每周每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Reviewer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的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Review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中位数是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4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个</a:t>
            </a:r>
            <a:endParaRPr lang="en-US" altLang="zh-CN" sz="1200" dirty="0">
              <a:solidFill>
                <a:srgbClr val="3E3E3E"/>
              </a:solidFill>
              <a:latin typeface="-apple-system-font"/>
              <a:sym typeface="Helvetica Neue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建议三：找对人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合适的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Reviewer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	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和你工作在相同上下文的同事、近期修改过相同代码的同事</a:t>
            </a:r>
            <a:endParaRPr lang="en-US" altLang="zh-CN" sz="1200" dirty="0">
              <a:solidFill>
                <a:srgbClr val="3E3E3E"/>
              </a:solidFill>
              <a:latin typeface="-apple-system-font"/>
              <a:sym typeface="Helvetica Neue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建议四：快速响应</a:t>
            </a:r>
            <a:endParaRPr lang="en-US" altLang="zh-CN" sz="2000" i="0" dirty="0">
              <a:solidFill>
                <a:srgbClr val="3E3E3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	Google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的中位数是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4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小时，这个指标可以成为一个较好的参照</a:t>
            </a:r>
            <a:endParaRPr lang="en-US" altLang="zh-CN" sz="1200" dirty="0">
              <a:solidFill>
                <a:srgbClr val="3E3E3E"/>
              </a:solidFill>
              <a:latin typeface="-apple-system-font"/>
              <a:sym typeface="Helvetica Neue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建议五：使用现代工具</a:t>
            </a:r>
            <a:endParaRPr lang="en-US" altLang="zh-CN" sz="2000" i="0" dirty="0">
              <a:solidFill>
                <a:srgbClr val="3E3E3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建议六：综合在线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Review 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和线下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	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线下 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Review 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是对线上</a:t>
            </a:r>
            <a:r>
              <a:rPr lang="en-US" altLang="zh-CN" sz="1200" dirty="0">
                <a:solidFill>
                  <a:srgbClr val="3E3E3E"/>
                </a:solidFill>
                <a:latin typeface="-apple-system-font"/>
              </a:rPr>
              <a:t>review</a:t>
            </a:r>
            <a:r>
              <a:rPr lang="zh-CN" altLang="en-US" sz="1200" dirty="0">
                <a:solidFill>
                  <a:srgbClr val="3E3E3E"/>
                </a:solidFill>
                <a:latin typeface="-apple-system-font"/>
              </a:rPr>
              <a:t>的有益的补充</a:t>
            </a:r>
          </a:p>
        </p:txBody>
      </p:sp>
    </p:spTree>
    <p:extLst>
      <p:ext uri="{BB962C8B-B14F-4D97-AF65-F5344CB8AC3E}">
        <p14:creationId xmlns:p14="http://schemas.microsoft.com/office/powerpoint/2010/main" val="33416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250F7-FF7A-4652-8550-466ACD8E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941467"/>
            <a:ext cx="96519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D6A0B0-6059-4A8E-A3DE-E38217E1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430134"/>
            <a:ext cx="11337235" cy="286146"/>
          </a:xfrm>
        </p:spPr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CI</a:t>
            </a:r>
            <a:r>
              <a:rPr lang="zh-CN" altLang="en-US" dirty="0"/>
              <a:t>持续集成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3D796-2F1C-4182-B2E9-CA49A4A7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873592"/>
            <a:ext cx="10241280" cy="56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5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8761</TotalTime>
  <Words>683</Words>
  <Application>Microsoft Office PowerPoint</Application>
  <PresentationFormat>宽屏</PresentationFormat>
  <Paragraphs>71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-apple-system-font</vt:lpstr>
      <vt:lpstr>Foundry Gridnik Medium</vt:lpstr>
      <vt:lpstr>等线</vt:lpstr>
      <vt:lpstr>微软雅黑</vt:lpstr>
      <vt:lpstr>微软雅黑</vt:lpstr>
      <vt:lpstr>Arial</vt:lpstr>
      <vt:lpstr>Calibri</vt:lpstr>
      <vt:lpstr>Calibri Light</vt:lpstr>
      <vt:lpstr>Wingdings</vt:lpstr>
      <vt:lpstr>Office 主题</vt:lpstr>
      <vt:lpstr>质量部项目进展</vt:lpstr>
      <vt:lpstr>PowerPoint 演示文稿</vt:lpstr>
      <vt:lpstr>一、CI持续集成</vt:lpstr>
      <vt:lpstr>一、CI持续集成</vt:lpstr>
      <vt:lpstr>一、CI持续集成</vt:lpstr>
      <vt:lpstr>一、CI持续集成</vt:lpstr>
      <vt:lpstr>一、CI持续集成</vt:lpstr>
      <vt:lpstr>一、CI持续集成</vt:lpstr>
      <vt:lpstr>一、CI持续集成</vt:lpstr>
      <vt:lpstr>二、UI自动化</vt:lpstr>
      <vt:lpstr>二、UI自动化</vt:lpstr>
      <vt:lpstr>二、UI自动化</vt:lpstr>
      <vt:lpstr>三、API管理平台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 pf</cp:lastModifiedBy>
  <cp:revision>845</cp:revision>
  <dcterms:created xsi:type="dcterms:W3CDTF">2016-11-09T04:33:18Z</dcterms:created>
  <dcterms:modified xsi:type="dcterms:W3CDTF">2020-08-27T03:51:41Z</dcterms:modified>
</cp:coreProperties>
</file>